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Helvetica Neue" panose="020B0604020202020204" charset="0"/>
      <p:regular r:id="rId17"/>
      <p:bold r:id="rId18"/>
      <p:italic r:id="rId19"/>
      <p:boldItalic r:id="rId20"/>
    </p:embeddedFont>
    <p:embeddedFont>
      <p:font typeface="Impact" panose="020B0806030902050204" pitchFamily="34" charset="0"/>
      <p:regular r:id="rId21"/>
    </p:embeddedFont>
    <p:embeddedFont>
      <p:font typeface="Lucida Sans" panose="020B0602030504020204" pitchFamily="34" charset="0"/>
      <p:regular r:id="rId22"/>
      <p:bold r:id="rId23"/>
      <p:italic r:id="rId24"/>
      <p:boldItalic r:id="rId25"/>
    </p:embeddedFont>
    <p:embeddedFont>
      <p:font typeface="Montserrat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VFqgYgxw1EF4ZFhqSYP/sxzur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b8fd5bfb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3b8fd5bfb0b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bacb708324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bacb708324_0_30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bacb708324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bacb708324_0_7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b8fd5bfb0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b8fd5bfb0b_0_4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bacb708324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bacb708324_0_1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bacb708324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bacb708324_0_17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bacb708324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bacb708324_0_20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bacb708324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bacb708324_0_2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bacb708324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bacb708324_0_25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bacb708324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bacb708324_0_28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0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title"/>
          </p:nvPr>
        </p:nvSpPr>
        <p:spPr>
          <a:xfrm>
            <a:off x="-317" y="91438"/>
            <a:ext cx="9144635" cy="330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body" idx="1"/>
          </p:nvPr>
        </p:nvSpPr>
        <p:spPr>
          <a:xfrm>
            <a:off x="457200" y="1577338"/>
            <a:ext cx="8229600" cy="45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419827" y="6377940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-317" y="91438"/>
            <a:ext cx="9144635" cy="330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457200" y="1577338"/>
            <a:ext cx="8229600" cy="45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ldNum" idx="12"/>
          </p:nvPr>
        </p:nvSpPr>
        <p:spPr>
          <a:xfrm>
            <a:off x="8419827" y="6377940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>
            <a:spLocks noGrp="1"/>
          </p:cNvSpPr>
          <p:nvPr>
            <p:ph type="title"/>
          </p:nvPr>
        </p:nvSpPr>
        <p:spPr>
          <a:xfrm>
            <a:off x="685800" y="2125978"/>
            <a:ext cx="7772400" cy="144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1"/>
          </p:nvPr>
        </p:nvSpPr>
        <p:spPr>
          <a:xfrm>
            <a:off x="1371600" y="3840479"/>
            <a:ext cx="6400800" cy="171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419827" y="6377940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-317" y="91438"/>
            <a:ext cx="9144635" cy="330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457200" y="1577338"/>
            <a:ext cx="3977641" cy="45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419827" y="6377940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-317" y="91438"/>
            <a:ext cx="9144635" cy="330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8419827" y="6377940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sldNum" idx="12"/>
          </p:nvPr>
        </p:nvSpPr>
        <p:spPr>
          <a:xfrm>
            <a:off x="8419827" y="6377940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/>
          <p:nvPr/>
        </p:nvSpPr>
        <p:spPr>
          <a:xfrm>
            <a:off x="-1" y="6248398"/>
            <a:ext cx="9144001" cy="60960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0"/>
          <p:cNvSpPr/>
          <p:nvPr/>
        </p:nvSpPr>
        <p:spPr>
          <a:xfrm>
            <a:off x="-1" y="6248398"/>
            <a:ext cx="9144001" cy="60960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0"/>
          <p:cNvSpPr txBox="1">
            <a:spLocks noGrp="1"/>
          </p:cNvSpPr>
          <p:nvPr>
            <p:ph type="title"/>
          </p:nvPr>
        </p:nvSpPr>
        <p:spPr>
          <a:xfrm>
            <a:off x="-317" y="91438"/>
            <a:ext cx="9144635" cy="330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ucida Sans"/>
              <a:buNone/>
              <a:defRPr sz="20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ucida Sans"/>
              <a:buNone/>
              <a:defRPr sz="20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ucida Sans"/>
              <a:buNone/>
              <a:defRPr sz="20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ucida Sans"/>
              <a:buNone/>
              <a:defRPr sz="20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ucida Sans"/>
              <a:buNone/>
              <a:defRPr sz="20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ucida Sans"/>
              <a:buNone/>
              <a:defRPr sz="20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ucida Sans"/>
              <a:buNone/>
              <a:defRPr sz="20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ucida Sans"/>
              <a:buNone/>
              <a:defRPr sz="20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ucida Sans"/>
              <a:buNone/>
              <a:defRPr sz="20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body" idx="1"/>
          </p:nvPr>
        </p:nvSpPr>
        <p:spPr>
          <a:xfrm>
            <a:off x="457200" y="1577338"/>
            <a:ext cx="8229600" cy="45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419827" y="6377940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g3b8fd5bfb0b_0_0"/>
          <p:cNvGrpSpPr/>
          <p:nvPr/>
        </p:nvGrpSpPr>
        <p:grpSpPr>
          <a:xfrm>
            <a:off x="25" y="-76"/>
            <a:ext cx="9144022" cy="6858000"/>
            <a:chOff x="-1" y="0"/>
            <a:chExt cx="1816200" cy="2286000"/>
          </a:xfrm>
        </p:grpSpPr>
        <p:sp>
          <p:nvSpPr>
            <p:cNvPr id="37" name="Google Shape;37;g3b8fd5bfb0b_0_0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g3b8fd5bfb0b_0_0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25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12065" marR="5080" lvl="0" indent="0" algn="l" rtl="0">
                <a:lnSpc>
                  <a:spcPct val="13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39;g3b8fd5bfb0b_0_0"/>
          <p:cNvGrpSpPr/>
          <p:nvPr/>
        </p:nvGrpSpPr>
        <p:grpSpPr>
          <a:xfrm>
            <a:off x="-12" y="4330088"/>
            <a:ext cx="9144022" cy="288036"/>
            <a:chOff x="-1" y="0"/>
            <a:chExt cx="1816200" cy="2286000"/>
          </a:xfrm>
        </p:grpSpPr>
        <p:sp>
          <p:nvSpPr>
            <p:cNvPr id="40" name="Google Shape;40;g3b8fd5bfb0b_0_0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g3b8fd5bfb0b_0_0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accent1"/>
            </a:solidFill>
            <a:ln w="25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12065" marR="5080" lvl="0" indent="0" algn="l" rtl="0">
                <a:lnSpc>
                  <a:spcPct val="13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" name="Google Shape;42;g3b8fd5bfb0b_0_0"/>
          <p:cNvGrpSpPr/>
          <p:nvPr/>
        </p:nvGrpSpPr>
        <p:grpSpPr>
          <a:xfrm>
            <a:off x="0" y="2341700"/>
            <a:ext cx="9144022" cy="288036"/>
            <a:chOff x="-1" y="0"/>
            <a:chExt cx="1816200" cy="2286000"/>
          </a:xfrm>
        </p:grpSpPr>
        <p:sp>
          <p:nvSpPr>
            <p:cNvPr id="43" name="Google Shape;43;g3b8fd5bfb0b_0_0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g3b8fd5bfb0b_0_0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accent1"/>
            </a:solidFill>
            <a:ln w="25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12065" marR="5080" lvl="0" indent="0" algn="l" rtl="0">
                <a:lnSpc>
                  <a:spcPct val="13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" name="Google Shape;45;g3b8fd5bfb0b_0_0"/>
          <p:cNvGrpSpPr/>
          <p:nvPr/>
        </p:nvGrpSpPr>
        <p:grpSpPr>
          <a:xfrm>
            <a:off x="-2" y="-1"/>
            <a:ext cx="1816200" cy="2286000"/>
            <a:chOff x="-1" y="0"/>
            <a:chExt cx="1816200" cy="2286000"/>
          </a:xfrm>
        </p:grpSpPr>
        <p:sp>
          <p:nvSpPr>
            <p:cNvPr id="46" name="Google Shape;46;g3b8fd5bfb0b_0_0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g3b8fd5bfb0b_0_0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25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" name="Google Shape;48;g3b8fd5bfb0b_0_0"/>
          <p:cNvGrpSpPr/>
          <p:nvPr/>
        </p:nvGrpSpPr>
        <p:grpSpPr>
          <a:xfrm>
            <a:off x="1816200" y="0"/>
            <a:ext cx="5511622" cy="823874"/>
            <a:chOff x="-1" y="0"/>
            <a:chExt cx="1816200" cy="2286000"/>
          </a:xfrm>
        </p:grpSpPr>
        <p:sp>
          <p:nvSpPr>
            <p:cNvPr id="49" name="Google Shape;49;g3b8fd5bfb0b_0_0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200" b="1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50" name="Google Shape;50;g3b8fd5bfb0b_0_0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25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en-US" sz="2200" b="1">
                  <a:solidFill>
                    <a:schemeClr val="accent1"/>
                  </a:solidFill>
                  <a:latin typeface="Impact"/>
                  <a:ea typeface="Impact"/>
                  <a:cs typeface="Impact"/>
                  <a:sym typeface="Impact"/>
                </a:rPr>
                <a:t>BRAND/ CONSORTIUM NAME</a:t>
              </a:r>
              <a:endParaRPr sz="2200" b="1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pic>
        <p:nvPicPr>
          <p:cNvPr id="51" name="Google Shape;51;g3b8fd5bfb0b_0_0" title="Screenshot 2026-01-19 at 12.00.13 PM.png"/>
          <p:cNvPicPr preferRelativeResize="0"/>
          <p:nvPr/>
        </p:nvPicPr>
        <p:blipFill rotWithShape="1">
          <a:blip r:embed="rId3">
            <a:alphaModFix/>
          </a:blip>
          <a:srcRect l="5943" r="6259"/>
          <a:stretch/>
        </p:blipFill>
        <p:spPr>
          <a:xfrm>
            <a:off x="92742" y="361540"/>
            <a:ext cx="1639001" cy="1680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" name="Google Shape;52;g3b8fd5bfb0b_0_0"/>
          <p:cNvGrpSpPr/>
          <p:nvPr/>
        </p:nvGrpSpPr>
        <p:grpSpPr>
          <a:xfrm>
            <a:off x="1816200" y="823867"/>
            <a:ext cx="5511622" cy="1462126"/>
            <a:chOff x="-1" y="0"/>
            <a:chExt cx="1816200" cy="2286000"/>
          </a:xfrm>
        </p:grpSpPr>
        <p:sp>
          <p:nvSpPr>
            <p:cNvPr id="53" name="Google Shape;53;g3b8fd5bfb0b_0_0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4" name="Google Shape;54;g3b8fd5bfb0b_0_0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25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lvl="0" indent="1270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100" b="1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LEAD APPLICANT’S NAME:</a:t>
              </a:r>
              <a:endParaRPr sz="1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1270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100" b="1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AGE:</a:t>
              </a:r>
              <a:endParaRPr sz="1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1270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100" b="1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QUALIFICATION:</a:t>
              </a:r>
              <a:endParaRPr sz="11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100" b="1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CITY OF ORIGIN:</a:t>
              </a:r>
              <a:endParaRPr sz="11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100" b="1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WORK EXPERIENCE:</a:t>
              </a:r>
              <a:endParaRPr sz="11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100" b="1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LINK TO WEBSITE/WORK:</a:t>
              </a:r>
              <a:endParaRPr sz="11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99693" marR="5080" lvl="0" indent="-87628" algn="l" rtl="0">
                <a:lnSpc>
                  <a:spcPct val="13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CONSORTIUM MEMBERS [</a:t>
              </a:r>
              <a:r>
                <a:rPr lang="en-US" sz="1100" b="1" i="1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If any</a:t>
              </a:r>
              <a:r>
                <a:rPr lang="en-US" sz="1100" b="1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]: </a:t>
              </a:r>
              <a:endParaRPr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55" name="Google Shape;55;g3b8fd5bfb0b_0_0"/>
          <p:cNvGrpSpPr/>
          <p:nvPr/>
        </p:nvGrpSpPr>
        <p:grpSpPr>
          <a:xfrm>
            <a:off x="0" y="2286000"/>
            <a:ext cx="9144022" cy="68123"/>
            <a:chOff x="-1" y="0"/>
            <a:chExt cx="1816200" cy="2286000"/>
          </a:xfrm>
        </p:grpSpPr>
        <p:sp>
          <p:nvSpPr>
            <p:cNvPr id="56" name="Google Shape;56;g3b8fd5bfb0b_0_0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g3b8fd5bfb0b_0_0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25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12065" marR="5080" lvl="0" indent="0" algn="l" rtl="0">
                <a:lnSpc>
                  <a:spcPct val="13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58;g3b8fd5bfb0b_0_0"/>
          <p:cNvGrpSpPr/>
          <p:nvPr/>
        </p:nvGrpSpPr>
        <p:grpSpPr>
          <a:xfrm>
            <a:off x="7327823" y="-1"/>
            <a:ext cx="1816200" cy="2286000"/>
            <a:chOff x="-1" y="0"/>
            <a:chExt cx="1816200" cy="2286000"/>
          </a:xfrm>
        </p:grpSpPr>
        <p:sp>
          <p:nvSpPr>
            <p:cNvPr id="59" name="Google Shape;59;g3b8fd5bfb0b_0_0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g3b8fd5bfb0b_0_0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accent1"/>
            </a:solidFill>
            <a:ln w="25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" name="Google Shape;61;g3b8fd5bfb0b_0_0"/>
          <p:cNvSpPr txBox="1"/>
          <p:nvPr/>
        </p:nvSpPr>
        <p:spPr>
          <a:xfrm>
            <a:off x="7378209" y="1503147"/>
            <a:ext cx="1387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LEAD APPLICANT’S  PASSPORT PICTURE</a:t>
            </a:r>
            <a:endParaRPr sz="14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" name="Google Shape;62;g3b8fd5bfb0b_0_0"/>
          <p:cNvGrpSpPr/>
          <p:nvPr/>
        </p:nvGrpSpPr>
        <p:grpSpPr>
          <a:xfrm>
            <a:off x="0" y="2354125"/>
            <a:ext cx="122049" cy="4503877"/>
            <a:chOff x="-1" y="0"/>
            <a:chExt cx="1816200" cy="2286000"/>
          </a:xfrm>
        </p:grpSpPr>
        <p:sp>
          <p:nvSpPr>
            <p:cNvPr id="63" name="Google Shape;63;g3b8fd5bfb0b_0_0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g3b8fd5bfb0b_0_0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25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12065" marR="5080" lvl="0" indent="0" algn="l" rtl="0">
                <a:lnSpc>
                  <a:spcPct val="13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" name="Google Shape;65;g3b8fd5bfb0b_0_0"/>
          <p:cNvSpPr txBox="1"/>
          <p:nvPr/>
        </p:nvSpPr>
        <p:spPr>
          <a:xfrm>
            <a:off x="265550" y="6594075"/>
            <a:ext cx="30063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R|ELAN</a:t>
            </a:r>
            <a:r>
              <a:rPr lang="en-US" sz="800" baseline="30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TM</a:t>
            </a:r>
            <a:r>
              <a:rPr lang="en-US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CIRCULAR DESIGN CHALLENGE: SEASON 8</a:t>
            </a:r>
            <a:endParaRPr sz="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g3b8fd5bfb0b_0_0"/>
          <p:cNvSpPr txBox="1"/>
          <p:nvPr/>
        </p:nvSpPr>
        <p:spPr>
          <a:xfrm>
            <a:off x="7590550" y="6594075"/>
            <a:ext cx="13374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APPLICATION DECK</a:t>
            </a:r>
            <a:endParaRPr sz="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7" name="Google Shape;67;g3b8fd5bfb0b_0_0"/>
          <p:cNvCxnSpPr>
            <a:stCxn id="65" idx="3"/>
            <a:endCxn id="66" idx="1"/>
          </p:cNvCxnSpPr>
          <p:nvPr/>
        </p:nvCxnSpPr>
        <p:spPr>
          <a:xfrm>
            <a:off x="3271850" y="6687825"/>
            <a:ext cx="4318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" name="Google Shape;68;g3b8fd5bfb0b_0_0"/>
          <p:cNvSpPr txBox="1"/>
          <p:nvPr/>
        </p:nvSpPr>
        <p:spPr>
          <a:xfrm>
            <a:off x="228048" y="2744966"/>
            <a:ext cx="7638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is your brand’s core idea or belief?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change do you want to see in the fashion / lifestyle industry through your brand?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g3b8fd5bfb0b_0_0"/>
          <p:cNvSpPr txBox="1"/>
          <p:nvPr/>
        </p:nvSpPr>
        <p:spPr>
          <a:xfrm>
            <a:off x="228038" y="2421647"/>
            <a:ext cx="8688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BRAND DNA &amp; VISION</a:t>
            </a:r>
            <a:endParaRPr sz="120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g3b8fd5bfb0b_0_0"/>
          <p:cNvSpPr txBox="1"/>
          <p:nvPr/>
        </p:nvSpPr>
        <p:spPr>
          <a:xfrm>
            <a:off x="228044" y="4365454"/>
            <a:ext cx="7638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12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CREATIVE UNIVERSE</a:t>
            </a:r>
            <a:endParaRPr sz="12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g3b8fd5bfb0b_0_0"/>
          <p:cNvSpPr txBox="1"/>
          <p:nvPr/>
        </p:nvSpPr>
        <p:spPr>
          <a:xfrm>
            <a:off x="228050" y="4783476"/>
            <a:ext cx="7112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-"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How would you describe your brand’s aesthetic and creative language?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-"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Is your brand womenswear, menswear, genderless, lifestyle, material-led, or system-led?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-"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What cultural, social, or personal influences shape your work?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g3bacb708324_0_308"/>
          <p:cNvGrpSpPr/>
          <p:nvPr/>
        </p:nvGrpSpPr>
        <p:grpSpPr>
          <a:xfrm>
            <a:off x="25" y="-76"/>
            <a:ext cx="9144022" cy="6858000"/>
            <a:chOff x="-1" y="0"/>
            <a:chExt cx="1816200" cy="2286000"/>
          </a:xfrm>
        </p:grpSpPr>
        <p:sp>
          <p:nvSpPr>
            <p:cNvPr id="317" name="Google Shape;317;g3bacb708324_0_308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g3bacb708324_0_308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25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12065" marR="5080" lvl="0" indent="0" algn="l" rtl="0">
                <a:lnSpc>
                  <a:spcPct val="13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9" name="Google Shape;319;g3bacb708324_0_308"/>
          <p:cNvGrpSpPr/>
          <p:nvPr/>
        </p:nvGrpSpPr>
        <p:grpSpPr>
          <a:xfrm>
            <a:off x="7756500" y="-3719"/>
            <a:ext cx="1387577" cy="1520190"/>
            <a:chOff x="-1" y="0"/>
            <a:chExt cx="1816200" cy="2286000"/>
          </a:xfrm>
        </p:grpSpPr>
        <p:sp>
          <p:nvSpPr>
            <p:cNvPr id="320" name="Google Shape;320;g3bacb708324_0_308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925" tIns="34925" rIns="34925" bIns="34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75"/>
                <a:buFont typeface="Calibri"/>
                <a:buNone/>
              </a:pPr>
              <a:endParaRPr sz="13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g3bacb708324_0_308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19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925" tIns="34925" rIns="34925" bIns="34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75"/>
                <a:buFont typeface="Calibri"/>
                <a:buNone/>
              </a:pPr>
              <a:endParaRPr sz="13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2" name="Google Shape;322;g3bacb708324_0_308"/>
          <p:cNvGrpSpPr/>
          <p:nvPr/>
        </p:nvGrpSpPr>
        <p:grpSpPr>
          <a:xfrm>
            <a:off x="-2" y="-3725"/>
            <a:ext cx="7756445" cy="288036"/>
            <a:chOff x="-1" y="0"/>
            <a:chExt cx="1816200" cy="2286000"/>
          </a:xfrm>
        </p:grpSpPr>
        <p:sp>
          <p:nvSpPr>
            <p:cNvPr id="323" name="Google Shape;323;g3bacb708324_0_308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g3bacb708324_0_308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accent1"/>
            </a:solidFill>
            <a:ln w="25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12065" marR="5080" lvl="0" indent="0" algn="l" rtl="0">
                <a:lnSpc>
                  <a:spcPct val="13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5" name="Google Shape;325;g3bacb708324_0_308"/>
          <p:cNvSpPr txBox="1"/>
          <p:nvPr/>
        </p:nvSpPr>
        <p:spPr>
          <a:xfrm>
            <a:off x="265544" y="61303"/>
            <a:ext cx="7638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12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TELL US MORE!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6" name="Google Shape;326;g3bacb708324_0_308"/>
          <p:cNvSpPr txBox="1"/>
          <p:nvPr/>
        </p:nvSpPr>
        <p:spPr>
          <a:xfrm>
            <a:off x="7378209" y="1503147"/>
            <a:ext cx="1387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LEAD APPLICANT’S  PASSPORT PICTURE</a:t>
            </a:r>
            <a:endParaRPr sz="14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7" name="Google Shape;327;g3bacb708324_0_308"/>
          <p:cNvGrpSpPr/>
          <p:nvPr/>
        </p:nvGrpSpPr>
        <p:grpSpPr>
          <a:xfrm>
            <a:off x="0" y="25"/>
            <a:ext cx="122049" cy="6858000"/>
            <a:chOff x="-1" y="0"/>
            <a:chExt cx="1816200" cy="2286000"/>
          </a:xfrm>
        </p:grpSpPr>
        <p:sp>
          <p:nvSpPr>
            <p:cNvPr id="328" name="Google Shape;328;g3bacb708324_0_308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g3bacb708324_0_308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25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12065" marR="5080" lvl="0" indent="0" algn="l" rtl="0">
                <a:lnSpc>
                  <a:spcPct val="13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0" name="Google Shape;330;g3bacb708324_0_308" title="Screenshot 2026-01-19 at 12.00.13 PM.png"/>
          <p:cNvPicPr preferRelativeResize="0"/>
          <p:nvPr/>
        </p:nvPicPr>
        <p:blipFill rotWithShape="1">
          <a:blip r:embed="rId3">
            <a:alphaModFix/>
          </a:blip>
          <a:srcRect l="5943" r="6259"/>
          <a:stretch/>
        </p:blipFill>
        <p:spPr>
          <a:xfrm>
            <a:off x="7904148" y="148047"/>
            <a:ext cx="1113049" cy="1140994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3bacb708324_0_308"/>
          <p:cNvSpPr txBox="1"/>
          <p:nvPr/>
        </p:nvSpPr>
        <p:spPr>
          <a:xfrm>
            <a:off x="265550" y="479325"/>
            <a:ext cx="7112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 would love to know more about your brand. Please elaborate on any patents, awards/recognitions, collaborations, media &amp; celebrity features that your brand(s) has been a part of!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2" name="Google Shape;332;g3bacb708324_0_308"/>
          <p:cNvSpPr txBox="1"/>
          <p:nvPr/>
        </p:nvSpPr>
        <p:spPr>
          <a:xfrm>
            <a:off x="265550" y="6594075"/>
            <a:ext cx="30063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R|ELAN</a:t>
            </a:r>
            <a:r>
              <a:rPr lang="en-US" sz="800" baseline="30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TM</a:t>
            </a:r>
            <a:r>
              <a:rPr lang="en-US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CIRCULAR DESIGN CHALLENGE: SEASON 8</a:t>
            </a:r>
            <a:endParaRPr sz="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3" name="Google Shape;333;g3bacb708324_0_308"/>
          <p:cNvSpPr txBox="1"/>
          <p:nvPr/>
        </p:nvSpPr>
        <p:spPr>
          <a:xfrm>
            <a:off x="7590550" y="6594075"/>
            <a:ext cx="13374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APPLICATION DECK</a:t>
            </a:r>
            <a:endParaRPr sz="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34" name="Google Shape;334;g3bacb708324_0_308"/>
          <p:cNvCxnSpPr>
            <a:stCxn id="332" idx="3"/>
            <a:endCxn id="333" idx="1"/>
          </p:cNvCxnSpPr>
          <p:nvPr/>
        </p:nvCxnSpPr>
        <p:spPr>
          <a:xfrm>
            <a:off x="3271850" y="6687825"/>
            <a:ext cx="4318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g3bacb708324_0_77"/>
          <p:cNvGrpSpPr/>
          <p:nvPr/>
        </p:nvGrpSpPr>
        <p:grpSpPr>
          <a:xfrm>
            <a:off x="25" y="-76"/>
            <a:ext cx="9144022" cy="6858000"/>
            <a:chOff x="-1" y="0"/>
            <a:chExt cx="1816200" cy="2286000"/>
          </a:xfrm>
        </p:grpSpPr>
        <p:sp>
          <p:nvSpPr>
            <p:cNvPr id="77" name="Google Shape;77;g3bacb708324_0_77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g3bacb708324_0_77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25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12065" marR="5080" lvl="0" indent="0" algn="l" rtl="0">
                <a:lnSpc>
                  <a:spcPct val="13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" name="Google Shape;79;g3bacb708324_0_77"/>
          <p:cNvGrpSpPr/>
          <p:nvPr/>
        </p:nvGrpSpPr>
        <p:grpSpPr>
          <a:xfrm>
            <a:off x="7756500" y="-3719"/>
            <a:ext cx="1387577" cy="1520190"/>
            <a:chOff x="-1" y="0"/>
            <a:chExt cx="1816200" cy="2286000"/>
          </a:xfrm>
        </p:grpSpPr>
        <p:sp>
          <p:nvSpPr>
            <p:cNvPr id="80" name="Google Shape;80;g3bacb708324_0_77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925" tIns="34925" rIns="34925" bIns="34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75"/>
                <a:buFont typeface="Calibri"/>
                <a:buNone/>
              </a:pPr>
              <a:endParaRPr sz="13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g3bacb708324_0_77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19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925" tIns="34925" rIns="34925" bIns="34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75"/>
                <a:buFont typeface="Calibri"/>
                <a:buNone/>
              </a:pPr>
              <a:endParaRPr sz="13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" name="Google Shape;82;g3bacb708324_0_77"/>
          <p:cNvGrpSpPr/>
          <p:nvPr/>
        </p:nvGrpSpPr>
        <p:grpSpPr>
          <a:xfrm>
            <a:off x="0" y="4835945"/>
            <a:ext cx="9144022" cy="288036"/>
            <a:chOff x="-1" y="0"/>
            <a:chExt cx="1816200" cy="2286000"/>
          </a:xfrm>
        </p:grpSpPr>
        <p:sp>
          <p:nvSpPr>
            <p:cNvPr id="83" name="Google Shape;83;g3bacb708324_0_77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g3bacb708324_0_77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accent1"/>
            </a:solidFill>
            <a:ln w="25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12065" marR="5080" lvl="0" indent="0" algn="l" rtl="0">
                <a:lnSpc>
                  <a:spcPct val="13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" name="Google Shape;85;g3bacb708324_0_77"/>
          <p:cNvGrpSpPr/>
          <p:nvPr/>
        </p:nvGrpSpPr>
        <p:grpSpPr>
          <a:xfrm>
            <a:off x="-12" y="2599707"/>
            <a:ext cx="9144022" cy="288036"/>
            <a:chOff x="-1" y="0"/>
            <a:chExt cx="1816200" cy="2286000"/>
          </a:xfrm>
        </p:grpSpPr>
        <p:sp>
          <p:nvSpPr>
            <p:cNvPr id="86" name="Google Shape;86;g3bacb708324_0_77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g3bacb708324_0_77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accent1"/>
            </a:solidFill>
            <a:ln w="25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12065" marR="5080" lvl="0" indent="0" algn="l" rtl="0">
                <a:lnSpc>
                  <a:spcPct val="13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g3bacb708324_0_77"/>
          <p:cNvGrpSpPr/>
          <p:nvPr/>
        </p:nvGrpSpPr>
        <p:grpSpPr>
          <a:xfrm>
            <a:off x="-2" y="-3725"/>
            <a:ext cx="7756445" cy="288036"/>
            <a:chOff x="-1" y="0"/>
            <a:chExt cx="1816200" cy="2286000"/>
          </a:xfrm>
        </p:grpSpPr>
        <p:sp>
          <p:nvSpPr>
            <p:cNvPr id="89" name="Google Shape;89;g3bacb708324_0_77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g3bacb708324_0_77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accent1"/>
            </a:solidFill>
            <a:ln w="25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12065" marR="5080" lvl="0" indent="0" algn="l" rtl="0">
                <a:lnSpc>
                  <a:spcPct val="13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g3bacb708324_0_77"/>
          <p:cNvSpPr txBox="1"/>
          <p:nvPr/>
        </p:nvSpPr>
        <p:spPr>
          <a:xfrm>
            <a:off x="7378209" y="1503147"/>
            <a:ext cx="1387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LEAD APPLICANT’S  PASSPORT PICTURE</a:t>
            </a:r>
            <a:endParaRPr sz="14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" name="Google Shape;92;g3bacb708324_0_77"/>
          <p:cNvGrpSpPr/>
          <p:nvPr/>
        </p:nvGrpSpPr>
        <p:grpSpPr>
          <a:xfrm>
            <a:off x="0" y="25"/>
            <a:ext cx="122049" cy="6858000"/>
            <a:chOff x="-1" y="0"/>
            <a:chExt cx="1816200" cy="2286000"/>
          </a:xfrm>
        </p:grpSpPr>
        <p:sp>
          <p:nvSpPr>
            <p:cNvPr id="93" name="Google Shape;93;g3bacb708324_0_77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g3bacb708324_0_77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25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12065" marR="5080" lvl="0" indent="0" algn="l" rtl="0">
                <a:lnSpc>
                  <a:spcPct val="13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5" name="Google Shape;95;g3bacb708324_0_77" title="Screenshot 2026-01-19 at 12.00.13 PM.png"/>
          <p:cNvPicPr preferRelativeResize="0"/>
          <p:nvPr/>
        </p:nvPicPr>
        <p:blipFill rotWithShape="1">
          <a:blip r:embed="rId3">
            <a:alphaModFix/>
          </a:blip>
          <a:srcRect l="5943" r="6259"/>
          <a:stretch/>
        </p:blipFill>
        <p:spPr>
          <a:xfrm>
            <a:off x="7904148" y="148047"/>
            <a:ext cx="1113049" cy="114099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3bacb708324_0_77"/>
          <p:cNvSpPr txBox="1"/>
          <p:nvPr/>
        </p:nvSpPr>
        <p:spPr>
          <a:xfrm>
            <a:off x="265550" y="6594075"/>
            <a:ext cx="30063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R|ELAN</a:t>
            </a:r>
            <a:r>
              <a:rPr lang="en-US" sz="800" baseline="30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TM</a:t>
            </a:r>
            <a:r>
              <a:rPr lang="en-US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CIRCULAR DESIGN CHALLENGE: SEASON 8</a:t>
            </a:r>
            <a:endParaRPr sz="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g3bacb708324_0_77"/>
          <p:cNvSpPr txBox="1"/>
          <p:nvPr/>
        </p:nvSpPr>
        <p:spPr>
          <a:xfrm>
            <a:off x="7590550" y="6594075"/>
            <a:ext cx="13374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APPLICATION DECK</a:t>
            </a:r>
            <a:endParaRPr sz="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8" name="Google Shape;98;g3bacb708324_0_77"/>
          <p:cNvCxnSpPr>
            <a:stCxn id="96" idx="3"/>
            <a:endCxn id="97" idx="1"/>
          </p:cNvCxnSpPr>
          <p:nvPr/>
        </p:nvCxnSpPr>
        <p:spPr>
          <a:xfrm>
            <a:off x="3271850" y="6687825"/>
            <a:ext cx="4318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" name="Google Shape;99;g3bacb708324_0_77"/>
          <p:cNvSpPr txBox="1"/>
          <p:nvPr/>
        </p:nvSpPr>
        <p:spPr>
          <a:xfrm>
            <a:off x="265556" y="85395"/>
            <a:ext cx="7638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HOW DOES YOUR PRODUCT QUALIFY TO BE TERMED CIRCULAR?</a:t>
            </a:r>
            <a:endParaRPr sz="120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g3bacb708324_0_77"/>
          <p:cNvSpPr txBox="1"/>
          <p:nvPr/>
        </p:nvSpPr>
        <p:spPr>
          <a:xfrm>
            <a:off x="265551" y="2651330"/>
            <a:ext cx="5099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TECHNIQUES USED FOR CONCEPT/SOLUTION:</a:t>
            </a:r>
            <a:endParaRPr sz="14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g3bacb708324_0_77"/>
          <p:cNvSpPr txBox="1"/>
          <p:nvPr/>
        </p:nvSpPr>
        <p:spPr>
          <a:xfrm>
            <a:off x="265546" y="4911132"/>
            <a:ext cx="7425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COLLABORATORS/PARTNERS/PROVIDERS FOR THE CONCEPT/SOLUTION:</a:t>
            </a:r>
            <a:endParaRPr sz="14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g3bacb708324_0_77"/>
          <p:cNvSpPr txBox="1"/>
          <p:nvPr/>
        </p:nvSpPr>
        <p:spPr>
          <a:xfrm>
            <a:off x="265560" y="408041"/>
            <a:ext cx="7638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(Are the raw materials renewable/biodegradable or made from recycled /secondary raw materials? What does the end-of-life look like, etc)</a:t>
            </a:r>
            <a:endParaRPr sz="120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g3b8fd5bfb0b_0_48"/>
          <p:cNvGrpSpPr/>
          <p:nvPr/>
        </p:nvGrpSpPr>
        <p:grpSpPr>
          <a:xfrm>
            <a:off x="25" y="-76"/>
            <a:ext cx="9144022" cy="6858000"/>
            <a:chOff x="-1" y="0"/>
            <a:chExt cx="1816200" cy="2286000"/>
          </a:xfrm>
        </p:grpSpPr>
        <p:sp>
          <p:nvSpPr>
            <p:cNvPr id="108" name="Google Shape;108;g3b8fd5bfb0b_0_48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g3b8fd5bfb0b_0_48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25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12065" marR="5080" lvl="0" indent="0" algn="l" rtl="0">
                <a:lnSpc>
                  <a:spcPct val="13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g3b8fd5bfb0b_0_48"/>
          <p:cNvGrpSpPr/>
          <p:nvPr/>
        </p:nvGrpSpPr>
        <p:grpSpPr>
          <a:xfrm>
            <a:off x="7756500" y="-3719"/>
            <a:ext cx="1387577" cy="1520190"/>
            <a:chOff x="-1" y="0"/>
            <a:chExt cx="1816200" cy="2286000"/>
          </a:xfrm>
        </p:grpSpPr>
        <p:sp>
          <p:nvSpPr>
            <p:cNvPr id="111" name="Google Shape;111;g3b8fd5bfb0b_0_48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925" tIns="34925" rIns="34925" bIns="34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75"/>
                <a:buFont typeface="Calibri"/>
                <a:buNone/>
              </a:pPr>
              <a:endParaRPr sz="13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g3b8fd5bfb0b_0_48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19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925" tIns="34925" rIns="34925" bIns="34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75"/>
                <a:buFont typeface="Calibri"/>
                <a:buNone/>
              </a:pPr>
              <a:endParaRPr sz="13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g3b8fd5bfb0b_0_48"/>
          <p:cNvGrpSpPr/>
          <p:nvPr/>
        </p:nvGrpSpPr>
        <p:grpSpPr>
          <a:xfrm>
            <a:off x="0" y="4835945"/>
            <a:ext cx="9144022" cy="288036"/>
            <a:chOff x="-1" y="0"/>
            <a:chExt cx="1816200" cy="2286000"/>
          </a:xfrm>
        </p:grpSpPr>
        <p:sp>
          <p:nvSpPr>
            <p:cNvPr id="114" name="Google Shape;114;g3b8fd5bfb0b_0_48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g3b8fd5bfb0b_0_48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accent1"/>
            </a:solidFill>
            <a:ln w="25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12065" marR="5080" lvl="0" indent="0" algn="l" rtl="0">
                <a:lnSpc>
                  <a:spcPct val="13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g3b8fd5bfb0b_0_48"/>
          <p:cNvGrpSpPr/>
          <p:nvPr/>
        </p:nvGrpSpPr>
        <p:grpSpPr>
          <a:xfrm>
            <a:off x="-12" y="2599707"/>
            <a:ext cx="9144022" cy="288036"/>
            <a:chOff x="-1" y="0"/>
            <a:chExt cx="1816200" cy="2286000"/>
          </a:xfrm>
        </p:grpSpPr>
        <p:sp>
          <p:nvSpPr>
            <p:cNvPr id="117" name="Google Shape;117;g3b8fd5bfb0b_0_48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g3b8fd5bfb0b_0_48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accent1"/>
            </a:solidFill>
            <a:ln w="25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12065" marR="5080" lvl="0" indent="0" algn="l" rtl="0">
                <a:lnSpc>
                  <a:spcPct val="13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g3b8fd5bfb0b_0_48"/>
          <p:cNvGrpSpPr/>
          <p:nvPr/>
        </p:nvGrpSpPr>
        <p:grpSpPr>
          <a:xfrm>
            <a:off x="-2" y="-3725"/>
            <a:ext cx="7756445" cy="288036"/>
            <a:chOff x="-1" y="0"/>
            <a:chExt cx="1816200" cy="2286000"/>
          </a:xfrm>
        </p:grpSpPr>
        <p:sp>
          <p:nvSpPr>
            <p:cNvPr id="120" name="Google Shape;120;g3b8fd5bfb0b_0_48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g3b8fd5bfb0b_0_48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accent1"/>
            </a:solidFill>
            <a:ln w="25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12065" marR="5080" lvl="0" indent="0" algn="l" rtl="0">
                <a:lnSpc>
                  <a:spcPct val="13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g3b8fd5bfb0b_0_48"/>
          <p:cNvSpPr txBox="1"/>
          <p:nvPr/>
        </p:nvSpPr>
        <p:spPr>
          <a:xfrm>
            <a:off x="265544" y="61303"/>
            <a:ext cx="7638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ENVIRONMENTAL IMPACT</a:t>
            </a:r>
            <a:endParaRPr sz="120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g3b8fd5bfb0b_0_48"/>
          <p:cNvSpPr txBox="1"/>
          <p:nvPr/>
        </p:nvSpPr>
        <p:spPr>
          <a:xfrm>
            <a:off x="7378209" y="1503147"/>
            <a:ext cx="1387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LEAD APPLICANT’S  PASSPORT PICTURE</a:t>
            </a:r>
            <a:endParaRPr sz="14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3b8fd5bfb0b_0_48"/>
          <p:cNvSpPr txBox="1"/>
          <p:nvPr/>
        </p:nvSpPr>
        <p:spPr>
          <a:xfrm>
            <a:off x="265551" y="2645145"/>
            <a:ext cx="5099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BUSINESS FUNDAMENTALS</a:t>
            </a:r>
            <a:r>
              <a:rPr lang="en-US" sz="1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4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g3b8fd5bfb0b_0_48"/>
          <p:cNvSpPr txBox="1"/>
          <p:nvPr/>
        </p:nvSpPr>
        <p:spPr>
          <a:xfrm>
            <a:off x="265546" y="4901088"/>
            <a:ext cx="7425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12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>
                <a:solidFill>
                  <a:schemeClr val="lt1"/>
                </a:solidFill>
              </a:rPr>
              <a:t>ELABORATE ON THE SOCIAL IMPACT OF YOUR CIRCULAR INNOVATION</a:t>
            </a:r>
            <a:endParaRPr sz="14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6" name="Google Shape;126;g3b8fd5bfb0b_0_48"/>
          <p:cNvGrpSpPr/>
          <p:nvPr/>
        </p:nvGrpSpPr>
        <p:grpSpPr>
          <a:xfrm>
            <a:off x="0" y="25"/>
            <a:ext cx="122049" cy="6858000"/>
            <a:chOff x="-1" y="0"/>
            <a:chExt cx="1816200" cy="2286000"/>
          </a:xfrm>
        </p:grpSpPr>
        <p:sp>
          <p:nvSpPr>
            <p:cNvPr id="127" name="Google Shape;127;g3b8fd5bfb0b_0_48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g3b8fd5bfb0b_0_48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25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12065" marR="5080" lvl="0" indent="0" algn="l" rtl="0">
                <a:lnSpc>
                  <a:spcPct val="13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g3b8fd5bfb0b_0_48"/>
          <p:cNvSpPr txBox="1"/>
          <p:nvPr/>
        </p:nvSpPr>
        <p:spPr>
          <a:xfrm>
            <a:off x="265550" y="418375"/>
            <a:ext cx="7307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12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(Water &amp; resource efficiency; use of chemicals, packaging, impact in the use-phase etc)</a:t>
            </a:r>
            <a:endParaRPr sz="120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0" name="Google Shape;130;g3b8fd5bfb0b_0_48" title="Screenshot 2026-01-19 at 12.00.13 PM.png"/>
          <p:cNvPicPr preferRelativeResize="0"/>
          <p:nvPr/>
        </p:nvPicPr>
        <p:blipFill rotWithShape="1">
          <a:blip r:embed="rId3">
            <a:alphaModFix/>
          </a:blip>
          <a:srcRect l="5943" r="6259"/>
          <a:stretch/>
        </p:blipFill>
        <p:spPr>
          <a:xfrm>
            <a:off x="7904148" y="148047"/>
            <a:ext cx="1113049" cy="114099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3b8fd5bfb0b_0_48"/>
          <p:cNvSpPr txBox="1"/>
          <p:nvPr/>
        </p:nvSpPr>
        <p:spPr>
          <a:xfrm>
            <a:off x="265550" y="3022300"/>
            <a:ext cx="8500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12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(How relevant is the product/model to solve a pressing issue? Is the model scalable or replicable?)</a:t>
            </a:r>
            <a:endParaRPr sz="120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g3b8fd5bfb0b_0_48"/>
          <p:cNvSpPr txBox="1"/>
          <p:nvPr/>
        </p:nvSpPr>
        <p:spPr>
          <a:xfrm>
            <a:off x="265550" y="5242457"/>
            <a:ext cx="8500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(Does it empower women/minorities; support artisanal/tradition practices; promote ethical sourcing etc?)  </a:t>
            </a:r>
            <a:endParaRPr sz="14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g3b8fd5bfb0b_0_48"/>
          <p:cNvSpPr txBox="1"/>
          <p:nvPr/>
        </p:nvSpPr>
        <p:spPr>
          <a:xfrm>
            <a:off x="265550" y="6594075"/>
            <a:ext cx="30063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R|ELAN</a:t>
            </a:r>
            <a:r>
              <a:rPr lang="en-US" sz="800" baseline="30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TM</a:t>
            </a:r>
            <a:r>
              <a:rPr lang="en-US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CIRCULAR DESIGN CHALLENGE: SEASON 8</a:t>
            </a:r>
            <a:endParaRPr sz="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g3b8fd5bfb0b_0_48"/>
          <p:cNvSpPr txBox="1"/>
          <p:nvPr/>
        </p:nvSpPr>
        <p:spPr>
          <a:xfrm>
            <a:off x="7590550" y="6594075"/>
            <a:ext cx="13374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APPLICATION DECK</a:t>
            </a:r>
            <a:endParaRPr sz="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5" name="Google Shape;135;g3b8fd5bfb0b_0_48"/>
          <p:cNvCxnSpPr>
            <a:stCxn id="133" idx="3"/>
            <a:endCxn id="134" idx="1"/>
          </p:cNvCxnSpPr>
          <p:nvPr/>
        </p:nvCxnSpPr>
        <p:spPr>
          <a:xfrm>
            <a:off x="3271850" y="6687825"/>
            <a:ext cx="4318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g3bacb708324_0_122"/>
          <p:cNvGrpSpPr/>
          <p:nvPr/>
        </p:nvGrpSpPr>
        <p:grpSpPr>
          <a:xfrm>
            <a:off x="25" y="-76"/>
            <a:ext cx="9144022" cy="6858000"/>
            <a:chOff x="-1" y="0"/>
            <a:chExt cx="1816200" cy="2286000"/>
          </a:xfrm>
        </p:grpSpPr>
        <p:sp>
          <p:nvSpPr>
            <p:cNvPr id="141" name="Google Shape;141;g3bacb708324_0_122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g3bacb708324_0_122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2537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12065" marR="5080" lvl="0" indent="0" algn="l" rtl="0">
                <a:lnSpc>
                  <a:spcPct val="13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g3bacb708324_0_122"/>
          <p:cNvGrpSpPr/>
          <p:nvPr/>
        </p:nvGrpSpPr>
        <p:grpSpPr>
          <a:xfrm>
            <a:off x="-12" y="4261482"/>
            <a:ext cx="9144022" cy="288036"/>
            <a:chOff x="-1" y="0"/>
            <a:chExt cx="1816200" cy="2286000"/>
          </a:xfrm>
        </p:grpSpPr>
        <p:sp>
          <p:nvSpPr>
            <p:cNvPr id="144" name="Google Shape;144;g3bacb708324_0_122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rgbClr val="6AA84F"/>
            </a:solidFill>
            <a:ln w="952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g3bacb708324_0_122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rgbClr val="6AA84F"/>
            </a:solidFill>
            <a:ln w="2537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12065" marR="5080" lvl="0" indent="0" algn="l" rtl="0">
                <a:lnSpc>
                  <a:spcPct val="13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" name="Google Shape;146;g3bacb708324_0_122"/>
          <p:cNvGrpSpPr/>
          <p:nvPr/>
        </p:nvGrpSpPr>
        <p:grpSpPr>
          <a:xfrm>
            <a:off x="0" y="2341700"/>
            <a:ext cx="9144022" cy="288036"/>
            <a:chOff x="-1" y="0"/>
            <a:chExt cx="1816200" cy="2286000"/>
          </a:xfrm>
        </p:grpSpPr>
        <p:sp>
          <p:nvSpPr>
            <p:cNvPr id="147" name="Google Shape;147;g3bacb708324_0_122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rgbClr val="6AA84F"/>
            </a:solidFill>
            <a:ln w="952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g3bacb708324_0_122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rgbClr val="6AA84F"/>
            </a:solidFill>
            <a:ln w="2537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12065" marR="5080" lvl="0" indent="0" algn="l" rtl="0">
                <a:lnSpc>
                  <a:spcPct val="13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49;g3bacb708324_0_122"/>
          <p:cNvGrpSpPr/>
          <p:nvPr/>
        </p:nvGrpSpPr>
        <p:grpSpPr>
          <a:xfrm>
            <a:off x="-2" y="-1"/>
            <a:ext cx="1816200" cy="2286000"/>
            <a:chOff x="-1" y="0"/>
            <a:chExt cx="1816200" cy="2286000"/>
          </a:xfrm>
        </p:grpSpPr>
        <p:sp>
          <p:nvSpPr>
            <p:cNvPr id="150" name="Google Shape;150;g3bacb708324_0_122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g3bacb708324_0_122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rgbClr val="6AA84F"/>
            </a:solidFill>
            <a:ln w="2537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" name="Google Shape;152;g3bacb708324_0_122"/>
          <p:cNvGrpSpPr/>
          <p:nvPr/>
        </p:nvGrpSpPr>
        <p:grpSpPr>
          <a:xfrm>
            <a:off x="1816200" y="0"/>
            <a:ext cx="5940245" cy="823874"/>
            <a:chOff x="-1" y="0"/>
            <a:chExt cx="1816200" cy="2286000"/>
          </a:xfrm>
        </p:grpSpPr>
        <p:sp>
          <p:nvSpPr>
            <p:cNvPr id="153" name="Google Shape;153;g3bacb708324_0_122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2200" b="1" i="0" u="none" strike="noStrike" cap="none">
                <a:solidFill>
                  <a:srgbClr val="6AA84F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54" name="Google Shape;154;g3bacb708324_0_122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2537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en-US" sz="2200" b="1">
                  <a:solidFill>
                    <a:srgbClr val="6AA84F"/>
                  </a:solidFill>
                  <a:latin typeface="Impact"/>
                  <a:ea typeface="Impact"/>
                  <a:cs typeface="Impact"/>
                  <a:sym typeface="Impact"/>
                </a:rPr>
                <a:t>CONSORTIUM MEMBERS</a:t>
              </a:r>
              <a:endParaRPr sz="2200" b="1" i="0" u="none" strike="noStrike" cap="none">
                <a:solidFill>
                  <a:srgbClr val="6AA84F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155" name="Google Shape;155;g3bacb708324_0_122"/>
          <p:cNvGrpSpPr/>
          <p:nvPr/>
        </p:nvGrpSpPr>
        <p:grpSpPr>
          <a:xfrm>
            <a:off x="0" y="2286000"/>
            <a:ext cx="9144022" cy="68123"/>
            <a:chOff x="-1" y="0"/>
            <a:chExt cx="1816200" cy="2286000"/>
          </a:xfrm>
        </p:grpSpPr>
        <p:sp>
          <p:nvSpPr>
            <p:cNvPr id="156" name="Google Shape;156;g3bacb708324_0_122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g3bacb708324_0_122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2537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12065" marR="5080" lvl="0" indent="0" algn="l" rtl="0">
                <a:lnSpc>
                  <a:spcPct val="13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g3bacb708324_0_122"/>
          <p:cNvSpPr txBox="1"/>
          <p:nvPr/>
        </p:nvSpPr>
        <p:spPr>
          <a:xfrm>
            <a:off x="214359" y="1257799"/>
            <a:ext cx="1387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CONSORTIUM APPLICANT’S  PASSPORT PICTURE</a:t>
            </a:r>
            <a:endParaRPr sz="14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" name="Google Shape;159;g3bacb708324_0_122"/>
          <p:cNvGrpSpPr/>
          <p:nvPr/>
        </p:nvGrpSpPr>
        <p:grpSpPr>
          <a:xfrm>
            <a:off x="1816200" y="823875"/>
            <a:ext cx="5940245" cy="1462126"/>
            <a:chOff x="-1" y="0"/>
            <a:chExt cx="1816200" cy="2286000"/>
          </a:xfrm>
        </p:grpSpPr>
        <p:sp>
          <p:nvSpPr>
            <p:cNvPr id="160" name="Google Shape;160;g3bacb708324_0_122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1" name="Google Shape;161;g3bacb708324_0_122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2537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lvl="0" indent="1270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100" b="1">
                  <a:solidFill>
                    <a:srgbClr val="6AA84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APPLICANT’S NAME:</a:t>
              </a:r>
              <a:endParaRPr sz="1100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1270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100" b="1">
                  <a:solidFill>
                    <a:srgbClr val="6AA84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AGE:</a:t>
              </a:r>
              <a:endParaRPr sz="1100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1270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100" b="1">
                  <a:solidFill>
                    <a:srgbClr val="6AA84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QUALIFICATION:</a:t>
              </a:r>
              <a:endParaRPr sz="1100" b="1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100" b="1">
                  <a:solidFill>
                    <a:srgbClr val="6AA84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CITY OF ORIGIN:</a:t>
              </a:r>
              <a:endParaRPr sz="1100" b="1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100" b="1">
                  <a:solidFill>
                    <a:srgbClr val="6AA84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WORK EXPERIENCE:</a:t>
              </a:r>
              <a:endParaRPr sz="1100" b="1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100" b="1">
                  <a:solidFill>
                    <a:srgbClr val="6AA84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LINK TO WEBSITE/WORK:</a:t>
              </a:r>
              <a:endParaRPr sz="1100" b="1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99693" marR="5080" lvl="0" indent="-87628" algn="l" rtl="0">
                <a:lnSpc>
                  <a:spcPct val="13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>
                  <a:solidFill>
                    <a:srgbClr val="6AA84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CONSORTIUM MEMBERS [</a:t>
              </a:r>
              <a:r>
                <a:rPr lang="en-US" sz="1100" b="1" i="1">
                  <a:solidFill>
                    <a:srgbClr val="6AA84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If any</a:t>
              </a:r>
              <a:r>
                <a:rPr lang="en-US" sz="1100" b="1">
                  <a:solidFill>
                    <a:srgbClr val="6AA84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]: </a:t>
              </a:r>
              <a:endParaRPr sz="1800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62" name="Google Shape;162;g3bacb708324_0_122"/>
          <p:cNvSpPr txBox="1"/>
          <p:nvPr/>
        </p:nvSpPr>
        <p:spPr>
          <a:xfrm>
            <a:off x="265549" y="4306932"/>
            <a:ext cx="85443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127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HOW DOES YOUR INNOVATION/PRODUCT CONTRIBUTE TO THE CONSORTIUM:</a:t>
            </a: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3" name="Google Shape;163;g3bacb708324_0_122"/>
          <p:cNvGrpSpPr/>
          <p:nvPr/>
        </p:nvGrpSpPr>
        <p:grpSpPr>
          <a:xfrm>
            <a:off x="0" y="2354125"/>
            <a:ext cx="122049" cy="4503877"/>
            <a:chOff x="-1" y="0"/>
            <a:chExt cx="1816200" cy="2286000"/>
          </a:xfrm>
        </p:grpSpPr>
        <p:sp>
          <p:nvSpPr>
            <p:cNvPr id="164" name="Google Shape;164;g3bacb708324_0_122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g3bacb708324_0_122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2537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12065" marR="5080" lvl="0" indent="0" algn="l" rtl="0">
                <a:lnSpc>
                  <a:spcPct val="13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g3bacb708324_0_122"/>
          <p:cNvSpPr txBox="1"/>
          <p:nvPr/>
        </p:nvSpPr>
        <p:spPr>
          <a:xfrm>
            <a:off x="265560" y="2729374"/>
            <a:ext cx="7638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is your brand’s core idea or belief?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change do you want to see in the fashion / lifestyle industry through your brand?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g3bacb708324_0_122"/>
          <p:cNvSpPr txBox="1"/>
          <p:nvPr/>
        </p:nvSpPr>
        <p:spPr>
          <a:xfrm>
            <a:off x="1899293" y="148062"/>
            <a:ext cx="83115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90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*This slide is only applicable to members in a Consortium. Please fill only if relevant.</a:t>
            </a:r>
            <a:endParaRPr sz="9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8" name="Google Shape;168;g3bacb708324_0_122" title="Screenshot 2026-01-19 at 12.00.13 PM.png"/>
          <p:cNvPicPr preferRelativeResize="0"/>
          <p:nvPr/>
        </p:nvPicPr>
        <p:blipFill rotWithShape="1">
          <a:blip r:embed="rId3">
            <a:alphaModFix/>
          </a:blip>
          <a:srcRect l="5943" r="6259"/>
          <a:stretch/>
        </p:blipFill>
        <p:spPr>
          <a:xfrm>
            <a:off x="7889716" y="148047"/>
            <a:ext cx="1113049" cy="114099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3bacb708324_0_122"/>
          <p:cNvSpPr txBox="1"/>
          <p:nvPr/>
        </p:nvSpPr>
        <p:spPr>
          <a:xfrm>
            <a:off x="265550" y="2406055"/>
            <a:ext cx="8688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BRAND DNA &amp; VISION</a:t>
            </a:r>
            <a:endParaRPr sz="120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g3bacb708324_0_122"/>
          <p:cNvSpPr txBox="1"/>
          <p:nvPr/>
        </p:nvSpPr>
        <p:spPr>
          <a:xfrm>
            <a:off x="265550" y="6594075"/>
            <a:ext cx="30063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R|ELAN</a:t>
            </a:r>
            <a:r>
              <a:rPr lang="en-US" sz="800" baseline="30000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TM</a:t>
            </a:r>
            <a:r>
              <a:rPr lang="en-US" sz="800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 CIRCULAR DESIGN CHALLENGE: SEASON 8</a:t>
            </a:r>
            <a:endParaRPr sz="800"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g3bacb708324_0_122"/>
          <p:cNvSpPr txBox="1"/>
          <p:nvPr/>
        </p:nvSpPr>
        <p:spPr>
          <a:xfrm>
            <a:off x="7590550" y="6594075"/>
            <a:ext cx="13374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APPLICATION DECK</a:t>
            </a:r>
            <a:endParaRPr sz="800"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72" name="Google Shape;172;g3bacb708324_0_122"/>
          <p:cNvCxnSpPr>
            <a:stCxn id="170" idx="3"/>
            <a:endCxn id="171" idx="1"/>
          </p:cNvCxnSpPr>
          <p:nvPr/>
        </p:nvCxnSpPr>
        <p:spPr>
          <a:xfrm>
            <a:off x="3271850" y="6687825"/>
            <a:ext cx="4318800" cy="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g3bacb708324_0_173"/>
          <p:cNvGrpSpPr/>
          <p:nvPr/>
        </p:nvGrpSpPr>
        <p:grpSpPr>
          <a:xfrm>
            <a:off x="25" y="-76"/>
            <a:ext cx="9144022" cy="6858000"/>
            <a:chOff x="-1" y="0"/>
            <a:chExt cx="1816200" cy="2286000"/>
          </a:xfrm>
        </p:grpSpPr>
        <p:sp>
          <p:nvSpPr>
            <p:cNvPr id="178" name="Google Shape;178;g3bacb708324_0_173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g3bacb708324_0_173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25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12065" marR="5080" lvl="0" indent="0" algn="l" rtl="0">
                <a:lnSpc>
                  <a:spcPct val="13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180;g3bacb708324_0_173"/>
          <p:cNvGrpSpPr/>
          <p:nvPr/>
        </p:nvGrpSpPr>
        <p:grpSpPr>
          <a:xfrm>
            <a:off x="7756500" y="-3719"/>
            <a:ext cx="1387577" cy="1520190"/>
            <a:chOff x="-1" y="0"/>
            <a:chExt cx="1816200" cy="2286000"/>
          </a:xfrm>
        </p:grpSpPr>
        <p:sp>
          <p:nvSpPr>
            <p:cNvPr id="181" name="Google Shape;181;g3bacb708324_0_173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925" tIns="34925" rIns="34925" bIns="34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75"/>
                <a:buFont typeface="Calibri"/>
                <a:buNone/>
              </a:pPr>
              <a:endParaRPr sz="13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g3bacb708324_0_173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19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925" tIns="34925" rIns="34925" bIns="34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75"/>
                <a:buFont typeface="Calibri"/>
                <a:buNone/>
              </a:pPr>
              <a:endParaRPr sz="13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" name="Google Shape;183;g3bacb708324_0_173"/>
          <p:cNvGrpSpPr/>
          <p:nvPr/>
        </p:nvGrpSpPr>
        <p:grpSpPr>
          <a:xfrm>
            <a:off x="-2" y="-3725"/>
            <a:ext cx="7756445" cy="288036"/>
            <a:chOff x="-1" y="0"/>
            <a:chExt cx="1816200" cy="2286000"/>
          </a:xfrm>
        </p:grpSpPr>
        <p:sp>
          <p:nvSpPr>
            <p:cNvPr id="184" name="Google Shape;184;g3bacb708324_0_173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g3bacb708324_0_173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accent1"/>
            </a:solidFill>
            <a:ln w="25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12065" marR="5080" lvl="0" indent="0" algn="l" rtl="0">
                <a:lnSpc>
                  <a:spcPct val="13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g3bacb708324_0_173"/>
          <p:cNvSpPr txBox="1"/>
          <p:nvPr/>
        </p:nvSpPr>
        <p:spPr>
          <a:xfrm>
            <a:off x="265544" y="61303"/>
            <a:ext cx="7638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12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IS YOUR CIRCULAR CONCEPT/INNOVATION?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g3bacb708324_0_173"/>
          <p:cNvSpPr txBox="1"/>
          <p:nvPr/>
        </p:nvSpPr>
        <p:spPr>
          <a:xfrm>
            <a:off x="7378209" y="1503147"/>
            <a:ext cx="1387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LEAD APPLICANT’S  PASSPORT PICTURE</a:t>
            </a:r>
            <a:endParaRPr sz="14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8" name="Google Shape;188;g3bacb708324_0_173"/>
          <p:cNvGrpSpPr/>
          <p:nvPr/>
        </p:nvGrpSpPr>
        <p:grpSpPr>
          <a:xfrm>
            <a:off x="0" y="25"/>
            <a:ext cx="122049" cy="6858000"/>
            <a:chOff x="-1" y="0"/>
            <a:chExt cx="1816200" cy="2286000"/>
          </a:xfrm>
        </p:grpSpPr>
        <p:sp>
          <p:nvSpPr>
            <p:cNvPr id="189" name="Google Shape;189;g3bacb708324_0_173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g3bacb708324_0_173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25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12065" marR="5080" lvl="0" indent="0" algn="l" rtl="0">
                <a:lnSpc>
                  <a:spcPct val="13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1" name="Google Shape;191;g3bacb708324_0_173" title="Screenshot 2026-01-19 at 12.00.13 PM.png"/>
          <p:cNvPicPr preferRelativeResize="0"/>
          <p:nvPr/>
        </p:nvPicPr>
        <p:blipFill rotWithShape="1">
          <a:blip r:embed="rId3">
            <a:alphaModFix/>
          </a:blip>
          <a:srcRect l="5943" r="6259"/>
          <a:stretch/>
        </p:blipFill>
        <p:spPr>
          <a:xfrm>
            <a:off x="7904148" y="148047"/>
            <a:ext cx="1113049" cy="114099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3bacb708324_0_173"/>
          <p:cNvSpPr txBox="1"/>
          <p:nvPr/>
        </p:nvSpPr>
        <p:spPr>
          <a:xfrm>
            <a:off x="265550" y="479325"/>
            <a:ext cx="7112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-"/>
            </a:pPr>
            <a:r>
              <a:rPr lang="en-US" sz="120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Elaborate on the idea as a circularity solution (how it closes the loop)</a:t>
            </a:r>
            <a:endParaRPr sz="12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-"/>
            </a:pPr>
            <a:r>
              <a:rPr lang="en-US" sz="120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Please add photos &amp; description of all materials/fabrics/textiles that you will use towards the collection (Description should mention the nature &amp; source of waste materials along with the quantity being used)</a:t>
            </a:r>
            <a:endParaRPr sz="140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g3bacb708324_0_173"/>
          <p:cNvSpPr txBox="1"/>
          <p:nvPr/>
        </p:nvSpPr>
        <p:spPr>
          <a:xfrm>
            <a:off x="265550" y="6594075"/>
            <a:ext cx="30063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R|ELAN</a:t>
            </a:r>
            <a:r>
              <a:rPr lang="en-US" sz="800" baseline="30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TM</a:t>
            </a:r>
            <a:r>
              <a:rPr lang="en-US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CIRCULAR DESIGN CHALLENGE: SEASON 8</a:t>
            </a:r>
            <a:endParaRPr sz="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g3bacb708324_0_173"/>
          <p:cNvSpPr txBox="1"/>
          <p:nvPr/>
        </p:nvSpPr>
        <p:spPr>
          <a:xfrm>
            <a:off x="7590550" y="6594075"/>
            <a:ext cx="13374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APPLICATION DECK</a:t>
            </a:r>
            <a:endParaRPr sz="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95" name="Google Shape;195;g3bacb708324_0_173"/>
          <p:cNvCxnSpPr>
            <a:stCxn id="193" idx="3"/>
            <a:endCxn id="194" idx="1"/>
          </p:cNvCxnSpPr>
          <p:nvPr/>
        </p:nvCxnSpPr>
        <p:spPr>
          <a:xfrm>
            <a:off x="3271850" y="6687825"/>
            <a:ext cx="4318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g3bacb708324_0_203"/>
          <p:cNvGrpSpPr/>
          <p:nvPr/>
        </p:nvGrpSpPr>
        <p:grpSpPr>
          <a:xfrm>
            <a:off x="25" y="-76"/>
            <a:ext cx="9144022" cy="6858000"/>
            <a:chOff x="-1" y="0"/>
            <a:chExt cx="1816200" cy="2286000"/>
          </a:xfrm>
        </p:grpSpPr>
        <p:sp>
          <p:nvSpPr>
            <p:cNvPr id="201" name="Google Shape;201;g3bacb708324_0_203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g3bacb708324_0_203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25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12065" marR="5080" lvl="0" indent="0" algn="l" rtl="0">
                <a:lnSpc>
                  <a:spcPct val="13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g3bacb708324_0_203"/>
          <p:cNvGrpSpPr/>
          <p:nvPr/>
        </p:nvGrpSpPr>
        <p:grpSpPr>
          <a:xfrm>
            <a:off x="7756500" y="-3719"/>
            <a:ext cx="1387577" cy="1520190"/>
            <a:chOff x="-1" y="0"/>
            <a:chExt cx="1816200" cy="2286000"/>
          </a:xfrm>
        </p:grpSpPr>
        <p:sp>
          <p:nvSpPr>
            <p:cNvPr id="204" name="Google Shape;204;g3bacb708324_0_203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925" tIns="34925" rIns="34925" bIns="34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75"/>
                <a:buFont typeface="Calibri"/>
                <a:buNone/>
              </a:pPr>
              <a:endParaRPr sz="13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g3bacb708324_0_203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19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925" tIns="34925" rIns="34925" bIns="34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75"/>
                <a:buFont typeface="Calibri"/>
                <a:buNone/>
              </a:pPr>
              <a:endParaRPr sz="13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g3bacb708324_0_203"/>
          <p:cNvGrpSpPr/>
          <p:nvPr/>
        </p:nvGrpSpPr>
        <p:grpSpPr>
          <a:xfrm>
            <a:off x="-2" y="-3725"/>
            <a:ext cx="7756445" cy="288036"/>
            <a:chOff x="-1" y="0"/>
            <a:chExt cx="1816200" cy="2286000"/>
          </a:xfrm>
        </p:grpSpPr>
        <p:sp>
          <p:nvSpPr>
            <p:cNvPr id="207" name="Google Shape;207;g3bacb708324_0_203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g3bacb708324_0_203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accent1"/>
            </a:solidFill>
            <a:ln w="25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12065" marR="5080" lvl="0" indent="0" algn="l" rtl="0">
                <a:lnSpc>
                  <a:spcPct val="13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g3bacb708324_0_203"/>
          <p:cNvSpPr txBox="1"/>
          <p:nvPr/>
        </p:nvSpPr>
        <p:spPr>
          <a:xfrm>
            <a:off x="265544" y="61303"/>
            <a:ext cx="7638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12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MOODBOARD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g3bacb708324_0_203"/>
          <p:cNvSpPr txBox="1"/>
          <p:nvPr/>
        </p:nvSpPr>
        <p:spPr>
          <a:xfrm>
            <a:off x="7378209" y="1503147"/>
            <a:ext cx="1387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LEAD APPLICANT’S  PASSPORT PICTURE</a:t>
            </a:r>
            <a:endParaRPr sz="14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" name="Google Shape;211;g3bacb708324_0_203"/>
          <p:cNvGrpSpPr/>
          <p:nvPr/>
        </p:nvGrpSpPr>
        <p:grpSpPr>
          <a:xfrm>
            <a:off x="0" y="25"/>
            <a:ext cx="122049" cy="6858000"/>
            <a:chOff x="-1" y="0"/>
            <a:chExt cx="1816200" cy="2286000"/>
          </a:xfrm>
        </p:grpSpPr>
        <p:sp>
          <p:nvSpPr>
            <p:cNvPr id="212" name="Google Shape;212;g3bacb708324_0_203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g3bacb708324_0_203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25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12065" marR="5080" lvl="0" indent="0" algn="l" rtl="0">
                <a:lnSpc>
                  <a:spcPct val="13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4" name="Google Shape;214;g3bacb708324_0_203" title="Screenshot 2026-01-19 at 12.00.13 PM.png"/>
          <p:cNvPicPr preferRelativeResize="0"/>
          <p:nvPr/>
        </p:nvPicPr>
        <p:blipFill rotWithShape="1">
          <a:blip r:embed="rId3">
            <a:alphaModFix/>
          </a:blip>
          <a:srcRect l="5943" r="6259"/>
          <a:stretch/>
        </p:blipFill>
        <p:spPr>
          <a:xfrm>
            <a:off x="7904148" y="148047"/>
            <a:ext cx="1113049" cy="114099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3bacb708324_0_203"/>
          <p:cNvSpPr txBox="1"/>
          <p:nvPr/>
        </p:nvSpPr>
        <p:spPr>
          <a:xfrm>
            <a:off x="265550" y="479325"/>
            <a:ext cx="7112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-"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Please add photos &amp; description of inspiration/materials/fabrics/textiles/trims that you will use towards the collection.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g3bacb708324_0_203"/>
          <p:cNvSpPr txBox="1"/>
          <p:nvPr/>
        </p:nvSpPr>
        <p:spPr>
          <a:xfrm>
            <a:off x="265550" y="6594075"/>
            <a:ext cx="30063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R|ELAN</a:t>
            </a:r>
            <a:r>
              <a:rPr lang="en-US" sz="800" baseline="30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TM</a:t>
            </a:r>
            <a:r>
              <a:rPr lang="en-US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CIRCULAR DESIGN CHALLENGE: SEASON 8</a:t>
            </a:r>
            <a:endParaRPr sz="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Google Shape;217;g3bacb708324_0_203"/>
          <p:cNvSpPr txBox="1"/>
          <p:nvPr/>
        </p:nvSpPr>
        <p:spPr>
          <a:xfrm>
            <a:off x="7590550" y="6594075"/>
            <a:ext cx="13374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APPLICATION DECK</a:t>
            </a:r>
            <a:endParaRPr sz="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8" name="Google Shape;218;g3bacb708324_0_203"/>
          <p:cNvCxnSpPr>
            <a:stCxn id="216" idx="3"/>
            <a:endCxn id="217" idx="1"/>
          </p:cNvCxnSpPr>
          <p:nvPr/>
        </p:nvCxnSpPr>
        <p:spPr>
          <a:xfrm>
            <a:off x="3271850" y="6687825"/>
            <a:ext cx="4318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g3bacb708324_0_222"/>
          <p:cNvGrpSpPr/>
          <p:nvPr/>
        </p:nvGrpSpPr>
        <p:grpSpPr>
          <a:xfrm>
            <a:off x="25" y="-76"/>
            <a:ext cx="9144022" cy="6858000"/>
            <a:chOff x="-1" y="0"/>
            <a:chExt cx="1816200" cy="2286000"/>
          </a:xfrm>
        </p:grpSpPr>
        <p:sp>
          <p:nvSpPr>
            <p:cNvPr id="224" name="Google Shape;224;g3bacb708324_0_222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g3bacb708324_0_222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25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12065" marR="5080" lvl="0" indent="0" algn="l" rtl="0">
                <a:lnSpc>
                  <a:spcPct val="13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" name="Google Shape;226;g3bacb708324_0_222"/>
          <p:cNvGrpSpPr/>
          <p:nvPr/>
        </p:nvGrpSpPr>
        <p:grpSpPr>
          <a:xfrm>
            <a:off x="7756500" y="-3719"/>
            <a:ext cx="1387577" cy="1520190"/>
            <a:chOff x="-1" y="0"/>
            <a:chExt cx="1816200" cy="2286000"/>
          </a:xfrm>
        </p:grpSpPr>
        <p:sp>
          <p:nvSpPr>
            <p:cNvPr id="227" name="Google Shape;227;g3bacb708324_0_222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925" tIns="34925" rIns="34925" bIns="34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75"/>
                <a:buFont typeface="Calibri"/>
                <a:buNone/>
              </a:pPr>
              <a:endParaRPr sz="13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g3bacb708324_0_222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19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925" tIns="34925" rIns="34925" bIns="34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75"/>
                <a:buFont typeface="Calibri"/>
                <a:buNone/>
              </a:pPr>
              <a:endParaRPr sz="13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" name="Google Shape;229;g3bacb708324_0_222"/>
          <p:cNvGrpSpPr/>
          <p:nvPr/>
        </p:nvGrpSpPr>
        <p:grpSpPr>
          <a:xfrm>
            <a:off x="-2" y="-3725"/>
            <a:ext cx="7756445" cy="288036"/>
            <a:chOff x="-1" y="0"/>
            <a:chExt cx="1816200" cy="2286000"/>
          </a:xfrm>
        </p:grpSpPr>
        <p:sp>
          <p:nvSpPr>
            <p:cNvPr id="230" name="Google Shape;230;g3bacb708324_0_222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g3bacb708324_0_222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accent1"/>
            </a:solidFill>
            <a:ln w="25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12065" marR="5080" lvl="0" indent="0" algn="l" rtl="0">
                <a:lnSpc>
                  <a:spcPct val="13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" name="Google Shape;232;g3bacb708324_0_222"/>
          <p:cNvSpPr txBox="1"/>
          <p:nvPr/>
        </p:nvSpPr>
        <p:spPr>
          <a:xfrm>
            <a:off x="265544" y="-25288"/>
            <a:ext cx="7638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12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12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ILLUSTRATION OF COLLECTION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g3bacb708324_0_222"/>
          <p:cNvSpPr txBox="1"/>
          <p:nvPr/>
        </p:nvSpPr>
        <p:spPr>
          <a:xfrm>
            <a:off x="7378209" y="1503147"/>
            <a:ext cx="1387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LEAD APPLICANT’S  PASSPORT PICTURE</a:t>
            </a:r>
            <a:endParaRPr sz="14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4" name="Google Shape;234;g3bacb708324_0_222"/>
          <p:cNvGrpSpPr/>
          <p:nvPr/>
        </p:nvGrpSpPr>
        <p:grpSpPr>
          <a:xfrm>
            <a:off x="0" y="25"/>
            <a:ext cx="122049" cy="6858000"/>
            <a:chOff x="-1" y="0"/>
            <a:chExt cx="1816200" cy="2286000"/>
          </a:xfrm>
        </p:grpSpPr>
        <p:sp>
          <p:nvSpPr>
            <p:cNvPr id="235" name="Google Shape;235;g3bacb708324_0_222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g3bacb708324_0_222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25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12065" marR="5080" lvl="0" indent="0" algn="l" rtl="0">
                <a:lnSpc>
                  <a:spcPct val="13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7" name="Google Shape;237;g3bacb708324_0_222" title="Screenshot 2026-01-19 at 12.00.13 PM.png"/>
          <p:cNvPicPr preferRelativeResize="0"/>
          <p:nvPr/>
        </p:nvPicPr>
        <p:blipFill rotWithShape="1">
          <a:blip r:embed="rId3">
            <a:alphaModFix/>
          </a:blip>
          <a:srcRect l="5943" r="6259"/>
          <a:stretch/>
        </p:blipFill>
        <p:spPr>
          <a:xfrm>
            <a:off x="7904148" y="148047"/>
            <a:ext cx="1113049" cy="1140994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3bacb708324_0_222"/>
          <p:cNvSpPr txBox="1"/>
          <p:nvPr/>
        </p:nvSpPr>
        <p:spPr>
          <a:xfrm>
            <a:off x="265550" y="479325"/>
            <a:ext cx="7491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-"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Please add illustrations for the garment/product that you will potentially present at CDC.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g3bacb708324_0_222"/>
          <p:cNvSpPr/>
          <p:nvPr/>
        </p:nvSpPr>
        <p:spPr>
          <a:xfrm>
            <a:off x="305550" y="1667673"/>
            <a:ext cx="1979700" cy="4855800"/>
          </a:xfrm>
          <a:prstGeom prst="rect">
            <a:avLst/>
          </a:prstGeom>
          <a:noFill/>
          <a:ln w="253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3bacb708324_0_222"/>
          <p:cNvSpPr txBox="1"/>
          <p:nvPr/>
        </p:nvSpPr>
        <p:spPr>
          <a:xfrm>
            <a:off x="914756" y="3875806"/>
            <a:ext cx="760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ucida Sans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LOOK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3bacb708324_0_222"/>
          <p:cNvSpPr/>
          <p:nvPr/>
        </p:nvSpPr>
        <p:spPr>
          <a:xfrm>
            <a:off x="2489951" y="1667673"/>
            <a:ext cx="1979700" cy="4855800"/>
          </a:xfrm>
          <a:prstGeom prst="rect">
            <a:avLst/>
          </a:prstGeom>
          <a:noFill/>
          <a:ln w="253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3bacb708324_0_222"/>
          <p:cNvSpPr txBox="1"/>
          <p:nvPr/>
        </p:nvSpPr>
        <p:spPr>
          <a:xfrm>
            <a:off x="3053066" y="3858757"/>
            <a:ext cx="8514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ucida Sans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LOOK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3bacb708324_0_222"/>
          <p:cNvSpPr/>
          <p:nvPr/>
        </p:nvSpPr>
        <p:spPr>
          <a:xfrm>
            <a:off x="4674349" y="1667673"/>
            <a:ext cx="1979700" cy="4855800"/>
          </a:xfrm>
          <a:prstGeom prst="rect">
            <a:avLst/>
          </a:prstGeom>
          <a:noFill/>
          <a:ln w="253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3bacb708324_0_222"/>
          <p:cNvSpPr txBox="1"/>
          <p:nvPr/>
        </p:nvSpPr>
        <p:spPr>
          <a:xfrm>
            <a:off x="5237465" y="3858757"/>
            <a:ext cx="8514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ucida Sans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LOOK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3bacb708324_0_222"/>
          <p:cNvSpPr/>
          <p:nvPr/>
        </p:nvSpPr>
        <p:spPr>
          <a:xfrm>
            <a:off x="6858750" y="1667673"/>
            <a:ext cx="1979700" cy="4855800"/>
          </a:xfrm>
          <a:prstGeom prst="rect">
            <a:avLst/>
          </a:prstGeom>
          <a:noFill/>
          <a:ln w="253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3bacb708324_0_222"/>
          <p:cNvSpPr txBox="1"/>
          <p:nvPr/>
        </p:nvSpPr>
        <p:spPr>
          <a:xfrm>
            <a:off x="7421865" y="3858757"/>
            <a:ext cx="8514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ucida Sans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LOOK 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3bacb708324_0_222"/>
          <p:cNvSpPr txBox="1"/>
          <p:nvPr/>
        </p:nvSpPr>
        <p:spPr>
          <a:xfrm>
            <a:off x="265550" y="6594075"/>
            <a:ext cx="30063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R|ELAN</a:t>
            </a:r>
            <a:r>
              <a:rPr lang="en-US" sz="800" baseline="30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TM</a:t>
            </a:r>
            <a:r>
              <a:rPr lang="en-US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CIRCULAR DESIGN CHALLENGE: SEASON 8</a:t>
            </a:r>
            <a:endParaRPr sz="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8" name="Google Shape;248;g3bacb708324_0_222"/>
          <p:cNvSpPr txBox="1"/>
          <p:nvPr/>
        </p:nvSpPr>
        <p:spPr>
          <a:xfrm>
            <a:off x="7590550" y="6594075"/>
            <a:ext cx="13374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APPLICATION DECK</a:t>
            </a:r>
            <a:endParaRPr sz="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49" name="Google Shape;249;g3bacb708324_0_222"/>
          <p:cNvCxnSpPr>
            <a:stCxn id="247" idx="3"/>
            <a:endCxn id="248" idx="1"/>
          </p:cNvCxnSpPr>
          <p:nvPr/>
        </p:nvCxnSpPr>
        <p:spPr>
          <a:xfrm>
            <a:off x="3271850" y="6687825"/>
            <a:ext cx="4318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g3bacb708324_0_254"/>
          <p:cNvGrpSpPr/>
          <p:nvPr/>
        </p:nvGrpSpPr>
        <p:grpSpPr>
          <a:xfrm>
            <a:off x="25" y="-76"/>
            <a:ext cx="9144022" cy="6858000"/>
            <a:chOff x="-1" y="0"/>
            <a:chExt cx="1816200" cy="2286000"/>
          </a:xfrm>
        </p:grpSpPr>
        <p:sp>
          <p:nvSpPr>
            <p:cNvPr id="255" name="Google Shape;255;g3bacb708324_0_254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g3bacb708324_0_254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25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12065" marR="5080" lvl="0" indent="0" algn="l" rtl="0">
                <a:lnSpc>
                  <a:spcPct val="13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g3bacb708324_0_254"/>
          <p:cNvGrpSpPr/>
          <p:nvPr/>
        </p:nvGrpSpPr>
        <p:grpSpPr>
          <a:xfrm>
            <a:off x="7756500" y="-3719"/>
            <a:ext cx="1387577" cy="1520190"/>
            <a:chOff x="-1" y="0"/>
            <a:chExt cx="1816200" cy="2286000"/>
          </a:xfrm>
        </p:grpSpPr>
        <p:sp>
          <p:nvSpPr>
            <p:cNvPr id="258" name="Google Shape;258;g3bacb708324_0_254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925" tIns="34925" rIns="34925" bIns="34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75"/>
                <a:buFont typeface="Calibri"/>
                <a:buNone/>
              </a:pPr>
              <a:endParaRPr sz="13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g3bacb708324_0_254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19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925" tIns="34925" rIns="34925" bIns="34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75"/>
                <a:buFont typeface="Calibri"/>
                <a:buNone/>
              </a:pPr>
              <a:endParaRPr sz="13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0" name="Google Shape;260;g3bacb708324_0_254"/>
          <p:cNvGrpSpPr/>
          <p:nvPr/>
        </p:nvGrpSpPr>
        <p:grpSpPr>
          <a:xfrm>
            <a:off x="-2" y="-3725"/>
            <a:ext cx="7756445" cy="288036"/>
            <a:chOff x="-1" y="0"/>
            <a:chExt cx="1816200" cy="2286000"/>
          </a:xfrm>
        </p:grpSpPr>
        <p:sp>
          <p:nvSpPr>
            <p:cNvPr id="261" name="Google Shape;261;g3bacb708324_0_254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g3bacb708324_0_254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accent1"/>
            </a:solidFill>
            <a:ln w="25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12065" marR="5080" lvl="0" indent="0" algn="l" rtl="0">
                <a:lnSpc>
                  <a:spcPct val="13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3" name="Google Shape;263;g3bacb708324_0_254"/>
          <p:cNvSpPr txBox="1"/>
          <p:nvPr/>
        </p:nvSpPr>
        <p:spPr>
          <a:xfrm>
            <a:off x="265544" y="-25288"/>
            <a:ext cx="7638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12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12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PHOTOS OF COLLECTION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4" name="Google Shape;264;g3bacb708324_0_254"/>
          <p:cNvSpPr txBox="1"/>
          <p:nvPr/>
        </p:nvSpPr>
        <p:spPr>
          <a:xfrm>
            <a:off x="7378209" y="1503147"/>
            <a:ext cx="1387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LEAD APPLICANT’S  PASSPORT PICTURE</a:t>
            </a:r>
            <a:endParaRPr sz="14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5" name="Google Shape;265;g3bacb708324_0_254"/>
          <p:cNvGrpSpPr/>
          <p:nvPr/>
        </p:nvGrpSpPr>
        <p:grpSpPr>
          <a:xfrm>
            <a:off x="0" y="25"/>
            <a:ext cx="122049" cy="6858000"/>
            <a:chOff x="-1" y="0"/>
            <a:chExt cx="1816200" cy="2286000"/>
          </a:xfrm>
        </p:grpSpPr>
        <p:sp>
          <p:nvSpPr>
            <p:cNvPr id="266" name="Google Shape;266;g3bacb708324_0_254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g3bacb708324_0_254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25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12065" marR="5080" lvl="0" indent="0" algn="l" rtl="0">
                <a:lnSpc>
                  <a:spcPct val="13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8" name="Google Shape;268;g3bacb708324_0_254" title="Screenshot 2026-01-19 at 12.00.13 PM.png"/>
          <p:cNvPicPr preferRelativeResize="0"/>
          <p:nvPr/>
        </p:nvPicPr>
        <p:blipFill rotWithShape="1">
          <a:blip r:embed="rId3">
            <a:alphaModFix/>
          </a:blip>
          <a:srcRect l="5943" r="6259"/>
          <a:stretch/>
        </p:blipFill>
        <p:spPr>
          <a:xfrm>
            <a:off x="7904148" y="148047"/>
            <a:ext cx="1113049" cy="1140994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3bacb708324_0_254"/>
          <p:cNvSpPr txBox="1"/>
          <p:nvPr/>
        </p:nvSpPr>
        <p:spPr>
          <a:xfrm>
            <a:off x="265550" y="479325"/>
            <a:ext cx="7491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-"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Please add images for the garments/products that you will potentially present at CDC. Ensure to add a price point for each garment/product under the photo.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0" name="Google Shape;270;g3bacb708324_0_254"/>
          <p:cNvSpPr/>
          <p:nvPr/>
        </p:nvSpPr>
        <p:spPr>
          <a:xfrm>
            <a:off x="305550" y="1667673"/>
            <a:ext cx="1979700" cy="4855800"/>
          </a:xfrm>
          <a:prstGeom prst="rect">
            <a:avLst/>
          </a:prstGeom>
          <a:noFill/>
          <a:ln w="253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3bacb708324_0_254"/>
          <p:cNvSpPr txBox="1"/>
          <p:nvPr/>
        </p:nvSpPr>
        <p:spPr>
          <a:xfrm>
            <a:off x="914756" y="3875806"/>
            <a:ext cx="760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ucida Sans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LOOK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3bacb708324_0_254"/>
          <p:cNvSpPr/>
          <p:nvPr/>
        </p:nvSpPr>
        <p:spPr>
          <a:xfrm>
            <a:off x="2489951" y="1667673"/>
            <a:ext cx="1979700" cy="4855800"/>
          </a:xfrm>
          <a:prstGeom prst="rect">
            <a:avLst/>
          </a:prstGeom>
          <a:noFill/>
          <a:ln w="253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g3bacb708324_0_254"/>
          <p:cNvSpPr txBox="1"/>
          <p:nvPr/>
        </p:nvSpPr>
        <p:spPr>
          <a:xfrm>
            <a:off x="3053066" y="3858757"/>
            <a:ext cx="8514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ucida Sans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LOOK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3bacb708324_0_254"/>
          <p:cNvSpPr/>
          <p:nvPr/>
        </p:nvSpPr>
        <p:spPr>
          <a:xfrm>
            <a:off x="4674349" y="1667673"/>
            <a:ext cx="1979700" cy="4855800"/>
          </a:xfrm>
          <a:prstGeom prst="rect">
            <a:avLst/>
          </a:prstGeom>
          <a:noFill/>
          <a:ln w="253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g3bacb708324_0_254"/>
          <p:cNvSpPr txBox="1"/>
          <p:nvPr/>
        </p:nvSpPr>
        <p:spPr>
          <a:xfrm>
            <a:off x="5237465" y="3858757"/>
            <a:ext cx="8514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ucida Sans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LOOK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3bacb708324_0_254"/>
          <p:cNvSpPr/>
          <p:nvPr/>
        </p:nvSpPr>
        <p:spPr>
          <a:xfrm>
            <a:off x="6858750" y="1667673"/>
            <a:ext cx="1979700" cy="4855800"/>
          </a:xfrm>
          <a:prstGeom prst="rect">
            <a:avLst/>
          </a:prstGeom>
          <a:noFill/>
          <a:ln w="253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g3bacb708324_0_254"/>
          <p:cNvSpPr txBox="1"/>
          <p:nvPr/>
        </p:nvSpPr>
        <p:spPr>
          <a:xfrm>
            <a:off x="7421865" y="3858757"/>
            <a:ext cx="8514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ucida Sans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LOOK 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3bacb708324_0_254"/>
          <p:cNvSpPr txBox="1"/>
          <p:nvPr/>
        </p:nvSpPr>
        <p:spPr>
          <a:xfrm>
            <a:off x="265550" y="6594075"/>
            <a:ext cx="30063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R|ELAN</a:t>
            </a:r>
            <a:r>
              <a:rPr lang="en-US" sz="800" baseline="30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TM</a:t>
            </a:r>
            <a:r>
              <a:rPr lang="en-US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CIRCULAR DESIGN CHALLENGE: SEASON 8</a:t>
            </a:r>
            <a:endParaRPr sz="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9" name="Google Shape;279;g3bacb708324_0_254"/>
          <p:cNvSpPr txBox="1"/>
          <p:nvPr/>
        </p:nvSpPr>
        <p:spPr>
          <a:xfrm>
            <a:off x="7590550" y="6594075"/>
            <a:ext cx="13374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APPLICATION DECK</a:t>
            </a:r>
            <a:endParaRPr sz="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80" name="Google Shape;280;g3bacb708324_0_254"/>
          <p:cNvCxnSpPr>
            <a:stCxn id="278" idx="3"/>
            <a:endCxn id="279" idx="1"/>
          </p:cNvCxnSpPr>
          <p:nvPr/>
        </p:nvCxnSpPr>
        <p:spPr>
          <a:xfrm>
            <a:off x="3271850" y="6687825"/>
            <a:ext cx="4318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g3bacb708324_0_281"/>
          <p:cNvGrpSpPr/>
          <p:nvPr/>
        </p:nvGrpSpPr>
        <p:grpSpPr>
          <a:xfrm>
            <a:off x="25" y="-76"/>
            <a:ext cx="9144022" cy="6858000"/>
            <a:chOff x="-1" y="0"/>
            <a:chExt cx="1816200" cy="2286000"/>
          </a:xfrm>
        </p:grpSpPr>
        <p:sp>
          <p:nvSpPr>
            <p:cNvPr id="286" name="Google Shape;286;g3bacb708324_0_281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g3bacb708324_0_281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25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12065" marR="5080" lvl="0" indent="0" algn="l" rtl="0">
                <a:lnSpc>
                  <a:spcPct val="13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8" name="Google Shape;288;g3bacb708324_0_281"/>
          <p:cNvGrpSpPr/>
          <p:nvPr/>
        </p:nvGrpSpPr>
        <p:grpSpPr>
          <a:xfrm>
            <a:off x="7756500" y="-3719"/>
            <a:ext cx="1387577" cy="1520190"/>
            <a:chOff x="-1" y="0"/>
            <a:chExt cx="1816200" cy="2286000"/>
          </a:xfrm>
        </p:grpSpPr>
        <p:sp>
          <p:nvSpPr>
            <p:cNvPr id="289" name="Google Shape;289;g3bacb708324_0_281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925" tIns="34925" rIns="34925" bIns="34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75"/>
                <a:buFont typeface="Calibri"/>
                <a:buNone/>
              </a:pPr>
              <a:endParaRPr sz="13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g3bacb708324_0_281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19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925" tIns="34925" rIns="34925" bIns="34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75"/>
                <a:buFont typeface="Calibri"/>
                <a:buNone/>
              </a:pPr>
              <a:endParaRPr sz="137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1" name="Google Shape;291;g3bacb708324_0_281"/>
          <p:cNvGrpSpPr/>
          <p:nvPr/>
        </p:nvGrpSpPr>
        <p:grpSpPr>
          <a:xfrm>
            <a:off x="-2" y="-3725"/>
            <a:ext cx="7756445" cy="288036"/>
            <a:chOff x="-1" y="0"/>
            <a:chExt cx="1816200" cy="2286000"/>
          </a:xfrm>
        </p:grpSpPr>
        <p:sp>
          <p:nvSpPr>
            <p:cNvPr id="292" name="Google Shape;292;g3bacb708324_0_281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g3bacb708324_0_281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accent1"/>
            </a:solidFill>
            <a:ln w="25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12065" marR="5080" lvl="0" indent="0" algn="l" rtl="0">
                <a:lnSpc>
                  <a:spcPct val="13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4" name="Google Shape;294;g3bacb708324_0_281"/>
          <p:cNvSpPr txBox="1"/>
          <p:nvPr/>
        </p:nvSpPr>
        <p:spPr>
          <a:xfrm>
            <a:off x="265544" y="-25288"/>
            <a:ext cx="7638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12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12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PHOTOS OF PREVIOUS COLLECTION(S)</a:t>
            </a:r>
            <a:endParaRPr sz="6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5" name="Google Shape;295;g3bacb708324_0_281"/>
          <p:cNvSpPr txBox="1"/>
          <p:nvPr/>
        </p:nvSpPr>
        <p:spPr>
          <a:xfrm>
            <a:off x="7378209" y="1503147"/>
            <a:ext cx="1387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LEAD APPLICANT’S  PASSPORT PICTURE</a:t>
            </a:r>
            <a:endParaRPr sz="14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6" name="Google Shape;296;g3bacb708324_0_281"/>
          <p:cNvGrpSpPr/>
          <p:nvPr/>
        </p:nvGrpSpPr>
        <p:grpSpPr>
          <a:xfrm>
            <a:off x="0" y="25"/>
            <a:ext cx="122049" cy="6858000"/>
            <a:chOff x="-1" y="0"/>
            <a:chExt cx="1816200" cy="2286000"/>
          </a:xfrm>
        </p:grpSpPr>
        <p:sp>
          <p:nvSpPr>
            <p:cNvPr id="297" name="Google Shape;297;g3bacb708324_0_281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g3bacb708324_0_281"/>
            <p:cNvSpPr/>
            <p:nvPr/>
          </p:nvSpPr>
          <p:spPr>
            <a:xfrm>
              <a:off x="-1" y="0"/>
              <a:ext cx="1816200" cy="2286000"/>
            </a:xfrm>
            <a:prstGeom prst="rect">
              <a:avLst/>
            </a:prstGeom>
            <a:solidFill>
              <a:schemeClr val="lt1"/>
            </a:solidFill>
            <a:ln w="253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12065" marR="5080" lvl="0" indent="0" algn="l" rtl="0">
                <a:lnSpc>
                  <a:spcPct val="13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9" name="Google Shape;299;g3bacb708324_0_281" title="Screenshot 2026-01-19 at 12.00.13 PM.png"/>
          <p:cNvPicPr preferRelativeResize="0"/>
          <p:nvPr/>
        </p:nvPicPr>
        <p:blipFill rotWithShape="1">
          <a:blip r:embed="rId3">
            <a:alphaModFix/>
          </a:blip>
          <a:srcRect l="5943" r="6259"/>
          <a:stretch/>
        </p:blipFill>
        <p:spPr>
          <a:xfrm>
            <a:off x="7904148" y="148047"/>
            <a:ext cx="1113049" cy="1140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3bacb708324_0_281"/>
          <p:cNvSpPr txBox="1"/>
          <p:nvPr/>
        </p:nvSpPr>
        <p:spPr>
          <a:xfrm>
            <a:off x="265550" y="479325"/>
            <a:ext cx="7491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-"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Please add images for the garments/products from your previous collections.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Ensure to add a price point for each garment/product under the photo.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1" name="Google Shape;301;g3bacb708324_0_281"/>
          <p:cNvSpPr/>
          <p:nvPr/>
        </p:nvSpPr>
        <p:spPr>
          <a:xfrm>
            <a:off x="305550" y="1667673"/>
            <a:ext cx="1979700" cy="4855800"/>
          </a:xfrm>
          <a:prstGeom prst="rect">
            <a:avLst/>
          </a:prstGeom>
          <a:noFill/>
          <a:ln w="253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3bacb708324_0_281"/>
          <p:cNvSpPr txBox="1"/>
          <p:nvPr/>
        </p:nvSpPr>
        <p:spPr>
          <a:xfrm>
            <a:off x="914756" y="3875806"/>
            <a:ext cx="760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ucida Sans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LOOK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3bacb708324_0_281"/>
          <p:cNvSpPr/>
          <p:nvPr/>
        </p:nvSpPr>
        <p:spPr>
          <a:xfrm>
            <a:off x="2489951" y="1667673"/>
            <a:ext cx="1979700" cy="4855800"/>
          </a:xfrm>
          <a:prstGeom prst="rect">
            <a:avLst/>
          </a:prstGeom>
          <a:noFill/>
          <a:ln w="253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3bacb708324_0_281"/>
          <p:cNvSpPr txBox="1"/>
          <p:nvPr/>
        </p:nvSpPr>
        <p:spPr>
          <a:xfrm>
            <a:off x="3053066" y="3858757"/>
            <a:ext cx="8514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ucida Sans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LOOK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g3bacb708324_0_281"/>
          <p:cNvSpPr/>
          <p:nvPr/>
        </p:nvSpPr>
        <p:spPr>
          <a:xfrm>
            <a:off x="4674349" y="1667673"/>
            <a:ext cx="1979700" cy="4855800"/>
          </a:xfrm>
          <a:prstGeom prst="rect">
            <a:avLst/>
          </a:prstGeom>
          <a:noFill/>
          <a:ln w="253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3bacb708324_0_281"/>
          <p:cNvSpPr txBox="1"/>
          <p:nvPr/>
        </p:nvSpPr>
        <p:spPr>
          <a:xfrm>
            <a:off x="5237465" y="3858757"/>
            <a:ext cx="8514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ucida Sans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LOOK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3bacb708324_0_281"/>
          <p:cNvSpPr/>
          <p:nvPr/>
        </p:nvSpPr>
        <p:spPr>
          <a:xfrm>
            <a:off x="6858750" y="1667673"/>
            <a:ext cx="1979700" cy="4855800"/>
          </a:xfrm>
          <a:prstGeom prst="rect">
            <a:avLst/>
          </a:prstGeom>
          <a:noFill/>
          <a:ln w="253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g3bacb708324_0_281"/>
          <p:cNvSpPr txBox="1"/>
          <p:nvPr/>
        </p:nvSpPr>
        <p:spPr>
          <a:xfrm>
            <a:off x="7421865" y="3858757"/>
            <a:ext cx="8514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ucida Sans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LOOK 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3bacb708324_0_281"/>
          <p:cNvSpPr txBox="1"/>
          <p:nvPr/>
        </p:nvSpPr>
        <p:spPr>
          <a:xfrm>
            <a:off x="265550" y="6594075"/>
            <a:ext cx="30063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R|ELAN</a:t>
            </a:r>
            <a:r>
              <a:rPr lang="en-US" sz="800" baseline="30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TM</a:t>
            </a:r>
            <a:r>
              <a:rPr lang="en-US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CIRCULAR DESIGN CHALLENGE: SEASON 8</a:t>
            </a:r>
            <a:endParaRPr sz="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0" name="Google Shape;310;g3bacb708324_0_281"/>
          <p:cNvSpPr txBox="1"/>
          <p:nvPr/>
        </p:nvSpPr>
        <p:spPr>
          <a:xfrm>
            <a:off x="7590550" y="6594075"/>
            <a:ext cx="13374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APPLICATION DECK</a:t>
            </a:r>
            <a:endParaRPr sz="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11" name="Google Shape;311;g3bacb708324_0_281"/>
          <p:cNvCxnSpPr>
            <a:stCxn id="309" idx="3"/>
            <a:endCxn id="310" idx="1"/>
          </p:cNvCxnSpPr>
          <p:nvPr/>
        </p:nvCxnSpPr>
        <p:spPr>
          <a:xfrm>
            <a:off x="3271850" y="6687825"/>
            <a:ext cx="4318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715</Words>
  <Application>Microsoft Office PowerPoint</Application>
  <PresentationFormat>On-screen Show (4:3)</PresentationFormat>
  <Paragraphs>97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Lucida Sans</vt:lpstr>
      <vt:lpstr>Impact</vt:lpstr>
      <vt:lpstr>Calibri</vt:lpstr>
      <vt:lpstr>Helvetica Neue</vt:lpstr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Amanda Cardoz</cp:lastModifiedBy>
  <cp:revision>1</cp:revision>
  <dcterms:modified xsi:type="dcterms:W3CDTF">2026-01-20T10:23:11Z</dcterms:modified>
</cp:coreProperties>
</file>